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6" r:id="rId12"/>
    <p:sldId id="337" r:id="rId13"/>
    <p:sldId id="335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85" r:id="rId62"/>
    <p:sldId id="386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PROGRAMACIÓN PARA INGENIEROS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Añadiendo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variable </a:t>
            </a:r>
            <a:r>
              <a:rPr lang="en-US" dirty="0" err="1" smtClean="0"/>
              <a:t>adicional</a:t>
            </a:r>
            <a:r>
              <a:rPr lang="en-US" dirty="0" smtClean="0"/>
              <a:t> con el </a:t>
            </a:r>
            <a:r>
              <a:rPr lang="en-US" dirty="0" err="1" smtClean="0"/>
              <a:t>tono</a:t>
            </a:r>
            <a:r>
              <a:rPr lang="en-US" dirty="0" smtClean="0"/>
              <a:t> (hue)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0" y="2206855"/>
            <a:ext cx="4406115" cy="29024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655" y="2070821"/>
            <a:ext cx="50101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4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Especificando</a:t>
            </a:r>
            <a:r>
              <a:rPr lang="en-US" dirty="0" smtClean="0"/>
              <a:t> </a:t>
            </a:r>
            <a:r>
              <a:rPr lang="en-US" dirty="0" err="1" smtClean="0"/>
              <a:t>colores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tono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4" y="2052918"/>
            <a:ext cx="5043073" cy="2918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17" y="1680719"/>
            <a:ext cx="5401256" cy="34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6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Paleta</a:t>
            </a:r>
            <a:r>
              <a:rPr lang="en-US" dirty="0" smtClean="0"/>
              <a:t> de </a:t>
            </a:r>
            <a:r>
              <a:rPr lang="en-US" dirty="0" err="1" smtClean="0"/>
              <a:t>colores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defecto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37" y="1500327"/>
            <a:ext cx="6949035" cy="50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5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colores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hexa</a:t>
            </a:r>
            <a:r>
              <a:rPr lang="en-US" dirty="0" smtClean="0"/>
              <a:t> con </a:t>
            </a:r>
            <a:r>
              <a:rPr lang="en-US" dirty="0" err="1" smtClean="0"/>
              <a:t>tono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6" y="1970992"/>
            <a:ext cx="4665722" cy="2429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09" y="1732240"/>
            <a:ext cx="4712889" cy="31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8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r>
              <a:rPr lang="en-US" dirty="0" smtClean="0"/>
              <a:t> con </a:t>
            </a:r>
            <a:r>
              <a:rPr lang="en-US" dirty="0" err="1" smtClean="0"/>
              <a:t>countplots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43" y="1656744"/>
            <a:ext cx="5596746" cy="43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gráficos</a:t>
            </a:r>
            <a:r>
              <a:rPr lang="en-US" dirty="0" smtClean="0"/>
              <a:t> </a:t>
            </a:r>
            <a:r>
              <a:rPr lang="en-US" dirty="0" err="1" smtClean="0"/>
              <a:t>relacionales</a:t>
            </a:r>
            <a:r>
              <a:rPr lang="en-US" dirty="0" smtClean="0"/>
              <a:t> y </a:t>
            </a:r>
            <a:r>
              <a:rPr lang="en-US" dirty="0" err="1" smtClean="0"/>
              <a:t>subgráficas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Preguntas acerca de variables cuantitativas</a:t>
            </a:r>
          </a:p>
          <a:p>
            <a:r>
              <a:rPr lang="es-PA" dirty="0" smtClean="0"/>
              <a:t>Altura vs Peso</a:t>
            </a:r>
          </a:p>
          <a:p>
            <a:r>
              <a:rPr lang="es-PA" dirty="0" smtClean="0"/>
              <a:t>Número de ausencias vs nota final</a:t>
            </a:r>
          </a:p>
          <a:p>
            <a:r>
              <a:rPr lang="es-PA" dirty="0" smtClean="0"/>
              <a:t>GDP vs porcentaje de personas felices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56" y="2549143"/>
            <a:ext cx="5052840" cy="3203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75" y="3921406"/>
            <a:ext cx="4095321" cy="27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4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gráficos</a:t>
            </a:r>
            <a:r>
              <a:rPr lang="en-US" dirty="0" smtClean="0"/>
              <a:t> </a:t>
            </a:r>
            <a:r>
              <a:rPr lang="en-US" dirty="0" err="1" smtClean="0"/>
              <a:t>relacionales</a:t>
            </a:r>
            <a:r>
              <a:rPr lang="en-US" dirty="0" smtClean="0"/>
              <a:t> y </a:t>
            </a:r>
            <a:r>
              <a:rPr lang="en-US" dirty="0" err="1" smtClean="0"/>
              <a:t>subgráficas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10" y="2252133"/>
            <a:ext cx="7433667" cy="37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5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Crea tablas relacionales: líneas o dispersión</a:t>
            </a:r>
          </a:p>
          <a:p>
            <a:r>
              <a:rPr lang="es-PA" dirty="0" smtClean="0"/>
              <a:t>¿</a:t>
            </a:r>
            <a:r>
              <a:rPr lang="es-PA" dirty="0" err="1" smtClean="0"/>
              <a:t>Poruqé</a:t>
            </a:r>
            <a:r>
              <a:rPr lang="es-PA" dirty="0" smtClean="0"/>
              <a:t> utilizar </a:t>
            </a:r>
            <a:r>
              <a:rPr lang="es-PA" dirty="0" err="1" smtClean="0"/>
              <a:t>relplot</a:t>
            </a:r>
            <a:r>
              <a:rPr lang="es-PA" dirty="0" smtClean="0"/>
              <a:t>() en vez de </a:t>
            </a:r>
            <a:r>
              <a:rPr lang="es-PA" dirty="0" err="1" smtClean="0"/>
              <a:t>scatterplot</a:t>
            </a:r>
            <a:r>
              <a:rPr lang="es-PA" dirty="0" smtClean="0"/>
              <a:t>()?</a:t>
            </a:r>
          </a:p>
          <a:p>
            <a:r>
              <a:rPr lang="es-PA" dirty="0" err="1" smtClean="0"/>
              <a:t>relplot</a:t>
            </a:r>
            <a:r>
              <a:rPr lang="es-PA" dirty="0" smtClean="0"/>
              <a:t> permite </a:t>
            </a:r>
            <a:r>
              <a:rPr lang="es-PA" dirty="0" err="1" smtClean="0"/>
              <a:t>crar</a:t>
            </a:r>
            <a:r>
              <a:rPr lang="es-PA" dirty="0" smtClean="0"/>
              <a:t> </a:t>
            </a:r>
            <a:r>
              <a:rPr lang="es-PA" dirty="0" err="1" smtClean="0"/>
              <a:t>subgráficas</a:t>
            </a:r>
            <a:r>
              <a:rPr lang="es-PA" dirty="0" smtClean="0"/>
              <a:t> en una simple figura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0545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r>
              <a:rPr lang="es-PA" dirty="0" smtClean="0"/>
              <a:t>Utilizando </a:t>
            </a:r>
            <a:r>
              <a:rPr lang="es-PA" dirty="0" err="1" smtClean="0"/>
              <a:t>scatterplot</a:t>
            </a:r>
            <a:r>
              <a:rPr lang="es-PA" dirty="0" smtClean="0"/>
              <a:t>()</a:t>
            </a:r>
            <a:endParaRPr lang="es-P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0222" y="2052917"/>
            <a:ext cx="401732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Utilizando </a:t>
            </a:r>
            <a:r>
              <a:rPr lang="es-PA" dirty="0" err="1" smtClean="0"/>
              <a:t>relplot</a:t>
            </a:r>
            <a:r>
              <a:rPr lang="es-PA" dirty="0" smtClean="0"/>
              <a:t>()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33" y="2695573"/>
            <a:ext cx="4164969" cy="3752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22" y="2695573"/>
            <a:ext cx="4263129" cy="366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0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44" y="1610937"/>
            <a:ext cx="7010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72" y="2472863"/>
            <a:ext cx="55340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5" y="1343660"/>
            <a:ext cx="5924550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38" y="340351"/>
            <a:ext cx="3458049" cy="63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Introduccipn</a:t>
            </a:r>
            <a:r>
              <a:rPr lang="en-US" dirty="0" smtClean="0"/>
              <a:t> a </a:t>
            </a:r>
            <a:r>
              <a:rPr lang="en-US" dirty="0" err="1" smtClean="0"/>
              <a:t>relplot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60" y="1248410"/>
            <a:ext cx="4267200" cy="1209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02" y="1179758"/>
            <a:ext cx="5519277" cy="55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66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para </a:t>
            </a:r>
            <a:r>
              <a:rPr lang="en-US" dirty="0" err="1" smtClean="0"/>
              <a:t>días</a:t>
            </a:r>
            <a:r>
              <a:rPr lang="en-US" dirty="0" smtClean="0"/>
              <a:t> de la </a:t>
            </a:r>
            <a:r>
              <a:rPr lang="en-US" dirty="0" err="1" smtClean="0"/>
              <a:t>semana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06" y="2568501"/>
            <a:ext cx="9665758" cy="23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9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Ordenando</a:t>
            </a:r>
            <a:r>
              <a:rPr lang="en-US" dirty="0" smtClean="0"/>
              <a:t> la </a:t>
            </a:r>
            <a:r>
              <a:rPr lang="en-US" dirty="0" err="1" smtClean="0"/>
              <a:t>semana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17328" cy="4195481"/>
          </a:xfrm>
        </p:spPr>
        <p:txBody>
          <a:bodyPr/>
          <a:lstStyle/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3" y="1476114"/>
            <a:ext cx="4705350" cy="1362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02" y="1179758"/>
            <a:ext cx="5519277" cy="55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4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Adecuando</a:t>
            </a:r>
            <a:r>
              <a:rPr lang="en-US" dirty="0" smtClean="0"/>
              <a:t> </a:t>
            </a:r>
            <a:r>
              <a:rPr lang="en-US" dirty="0" err="1" smtClean="0"/>
              <a:t>gráficos</a:t>
            </a:r>
            <a:r>
              <a:rPr lang="en-US" dirty="0" smtClean="0"/>
              <a:t> de </a:t>
            </a:r>
            <a:r>
              <a:rPr lang="en-US" dirty="0" err="1" smtClean="0"/>
              <a:t>dispersión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Muestra la relación entre dos cantidades de variables</a:t>
            </a:r>
          </a:p>
          <a:p>
            <a:r>
              <a:rPr lang="es-PA" dirty="0" smtClean="0"/>
              <a:t>Hemos visto:</a:t>
            </a:r>
          </a:p>
          <a:p>
            <a:r>
              <a:rPr lang="es-PA" dirty="0" err="1" smtClean="0"/>
              <a:t>subplots</a:t>
            </a:r>
            <a:r>
              <a:rPr lang="es-PA" dirty="0" smtClean="0"/>
              <a:t> (</a:t>
            </a:r>
            <a:r>
              <a:rPr lang="es-PA" dirty="0" err="1" smtClean="0"/>
              <a:t>row</a:t>
            </a:r>
            <a:r>
              <a:rPr lang="es-PA" dirty="0" smtClean="0"/>
              <a:t> y col)</a:t>
            </a:r>
          </a:p>
          <a:p>
            <a:r>
              <a:rPr lang="es-PA" dirty="0" smtClean="0"/>
              <a:t>subgrupos con tono (</a:t>
            </a:r>
            <a:r>
              <a:rPr lang="es-PA" dirty="0" err="1" smtClean="0"/>
              <a:t>hue</a:t>
            </a:r>
            <a:r>
              <a:rPr lang="es-PA" dirty="0" smtClean="0"/>
              <a:t>)</a:t>
            </a:r>
          </a:p>
          <a:p>
            <a:endParaRPr lang="es-PA" dirty="0"/>
          </a:p>
          <a:p>
            <a:r>
              <a:rPr lang="es-PA" dirty="0" smtClean="0"/>
              <a:t>Nuevas adecuaciones</a:t>
            </a:r>
          </a:p>
          <a:p>
            <a:r>
              <a:rPr lang="es-PA" dirty="0" smtClean="0"/>
              <a:t>Subgrupos con puntos y estilos</a:t>
            </a:r>
          </a:p>
          <a:p>
            <a:r>
              <a:rPr lang="es-PA" dirty="0" smtClean="0"/>
              <a:t>Cambiando la transparencia del gráfico</a:t>
            </a:r>
          </a:p>
          <a:p>
            <a:endParaRPr lang="es-PA" dirty="0"/>
          </a:p>
          <a:p>
            <a:r>
              <a:rPr lang="es-PA" dirty="0" smtClean="0"/>
              <a:t>Se utilizará </a:t>
            </a:r>
            <a:r>
              <a:rPr lang="es-PA" dirty="0" err="1" smtClean="0"/>
              <a:t>scatterplot</a:t>
            </a:r>
            <a:r>
              <a:rPr lang="es-PA" dirty="0" smtClean="0"/>
              <a:t>() y </a:t>
            </a:r>
            <a:r>
              <a:rPr lang="es-PA" dirty="0" err="1" smtClean="0"/>
              <a:t>relplot</a:t>
            </a:r>
            <a:r>
              <a:rPr lang="es-PA" dirty="0" smtClean="0"/>
              <a:t>()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110121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tamaño</a:t>
            </a:r>
            <a:r>
              <a:rPr lang="en-US" dirty="0" smtClean="0"/>
              <a:t> de </a:t>
            </a:r>
            <a:r>
              <a:rPr lang="en-US" dirty="0" err="1" smtClean="0"/>
              <a:t>punto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52918"/>
            <a:ext cx="3676650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11" y="1737359"/>
            <a:ext cx="4836476" cy="38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66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00" y="1853248"/>
            <a:ext cx="4124325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76" y="1662545"/>
            <a:ext cx="5519324" cy="44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8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punto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53248"/>
            <a:ext cx="4038600" cy="133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1374013"/>
            <a:ext cx="5449512" cy="47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4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punto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53248"/>
            <a:ext cx="4038600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33" y="1620982"/>
            <a:ext cx="4517081" cy="44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1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Cambiando</a:t>
            </a:r>
            <a:r>
              <a:rPr lang="en-US" dirty="0" smtClean="0"/>
              <a:t> la </a:t>
            </a:r>
            <a:r>
              <a:rPr lang="en-US" dirty="0" err="1" smtClean="0"/>
              <a:t>transparencia</a:t>
            </a:r>
            <a:r>
              <a:rPr lang="en-US" dirty="0" smtClean="0"/>
              <a:t> del </a:t>
            </a:r>
            <a:r>
              <a:rPr lang="en-US" dirty="0" err="1" smtClean="0"/>
              <a:t>punto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64" y="1853248"/>
            <a:ext cx="3990975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79" y="1564640"/>
            <a:ext cx="4864812" cy="46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2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Fácil</a:t>
            </a:r>
            <a:r>
              <a:rPr lang="en-US" dirty="0" smtClean="0"/>
              <a:t> de utilizer</a:t>
            </a:r>
          </a:p>
          <a:p>
            <a:r>
              <a:rPr lang="en-US" dirty="0" err="1" smtClean="0"/>
              <a:t>Trabaja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con </a:t>
            </a:r>
            <a:r>
              <a:rPr lang="en-US" dirty="0" err="1" smtClean="0"/>
              <a:t>estructura</a:t>
            </a:r>
            <a:r>
              <a:rPr lang="en-US" dirty="0" smtClean="0"/>
              <a:t> de pandas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basa</a:t>
            </a:r>
            <a:r>
              <a:rPr lang="en-US" dirty="0" smtClean="0"/>
              <a:t> y se </a:t>
            </a:r>
            <a:r>
              <a:rPr lang="en-US" dirty="0" err="1" smtClean="0"/>
              <a:t>construye</a:t>
            </a:r>
            <a:r>
              <a:rPr lang="en-US" dirty="0" smtClean="0"/>
              <a:t> al tope de </a:t>
            </a:r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importación</a:t>
            </a:r>
            <a:r>
              <a:rPr lang="en-US" dirty="0" smtClean="0"/>
              <a:t> </a:t>
            </a:r>
            <a:r>
              <a:rPr lang="en-US" dirty="0" err="1" smtClean="0"/>
              <a:t>sns</a:t>
            </a:r>
            <a:r>
              <a:rPr lang="en-US" dirty="0" smtClean="0"/>
              <a:t> </a:t>
            </a:r>
            <a:r>
              <a:rPr lang="en-US" dirty="0" err="1" smtClean="0"/>
              <a:t>viene</a:t>
            </a:r>
            <a:r>
              <a:rPr lang="en-US" dirty="0" smtClean="0"/>
              <a:t> de Samuel Norman </a:t>
            </a:r>
            <a:r>
              <a:rPr lang="en-US" dirty="0" err="1" smtClean="0"/>
              <a:t>Seaborn</a:t>
            </a:r>
            <a:endParaRPr lang="en-US" dirty="0" smtClean="0"/>
          </a:p>
          <a:p>
            <a:pPr lvl="1"/>
            <a:r>
              <a:rPr lang="en-US" dirty="0" smtClean="0"/>
              <a:t>The West 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94" y="5015017"/>
            <a:ext cx="6002676" cy="1118842"/>
          </a:xfrm>
          <a:prstGeom prst="rect">
            <a:avLst/>
          </a:prstGeom>
        </p:spPr>
      </p:pic>
      <p:pic>
        <p:nvPicPr>
          <p:cNvPr id="1026" name="Picture 2" descr="https://static.wikia.nocookie.net/westwing/images/b/b3/3sam.png/revision/latest/scale-to-width-down/1000?cb=201911111550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30" y="2342772"/>
            <a:ext cx="2048373" cy="249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02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gráficos</a:t>
            </a:r>
            <a:r>
              <a:rPr lang="en-US" dirty="0" smtClean="0"/>
              <a:t> de </a:t>
            </a:r>
            <a:r>
              <a:rPr lang="en-US" dirty="0" err="1" smtClean="0"/>
              <a:t>líneas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03974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relacionales de gráficos: dispersión y de línea</a:t>
            </a:r>
          </a:p>
          <a:p>
            <a:endParaRPr lang="es-PA" dirty="0"/>
          </a:p>
          <a:p>
            <a:r>
              <a:rPr lang="es-PA" dirty="0" smtClean="0"/>
              <a:t>Dispersión</a:t>
            </a:r>
          </a:p>
          <a:p>
            <a:pPr lvl="1"/>
            <a:r>
              <a:rPr lang="es-PA" dirty="0" smtClean="0"/>
              <a:t>Cada valor es un punto independiente de observación</a:t>
            </a:r>
          </a:p>
          <a:p>
            <a:pPr lvl="1"/>
            <a:endParaRPr lang="es-PA" dirty="0"/>
          </a:p>
          <a:p>
            <a:r>
              <a:rPr lang="es-PA" dirty="0" smtClean="0"/>
              <a:t>Líneas</a:t>
            </a:r>
          </a:p>
          <a:p>
            <a:pPr lvl="1"/>
            <a:r>
              <a:rPr lang="es-PA" dirty="0" err="1" smtClean="0"/>
              <a:t>Cda</a:t>
            </a:r>
            <a:r>
              <a:rPr lang="es-PA" dirty="0" smtClean="0"/>
              <a:t> gráfico de punto representa la misma “cosa”, típicamente seguida sobre el tiempo.</a:t>
            </a:r>
          </a:p>
        </p:txBody>
      </p:sp>
    </p:spTree>
    <p:extLst>
      <p:ext uri="{BB962C8B-B14F-4D97-AF65-F5344CB8AC3E}">
        <p14:creationId xmlns:p14="http://schemas.microsoft.com/office/powerpoint/2010/main" val="183449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Kardex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3364" y="1588953"/>
            <a:ext cx="4349155" cy="4195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0" y="1788458"/>
            <a:ext cx="6417253" cy="20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13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Kardex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80" y="1788458"/>
            <a:ext cx="6417253" cy="20247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4" y="1311939"/>
            <a:ext cx="4286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21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Subgrupos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80" y="1788458"/>
            <a:ext cx="6417253" cy="20247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4" y="1512917"/>
            <a:ext cx="4831449" cy="39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28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Añadiendo</a:t>
            </a:r>
            <a:r>
              <a:rPr lang="en-US" dirty="0" smtClean="0"/>
              <a:t> </a:t>
            </a:r>
            <a:r>
              <a:rPr lang="en-US" dirty="0" err="1" smtClean="0"/>
              <a:t>marcadores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0183" y="1596400"/>
            <a:ext cx="3733351" cy="3290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3" y="1613311"/>
            <a:ext cx="3899276" cy="3273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757" y="1596400"/>
            <a:ext cx="3584131" cy="325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multiples </a:t>
            </a:r>
            <a:r>
              <a:rPr lang="en-US" dirty="0" err="1" smtClean="0"/>
              <a:t>observaciones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valor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25" y="2146242"/>
            <a:ext cx="6115050" cy="3829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" y="2428355"/>
            <a:ext cx="58007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5" y="3199525"/>
            <a:ext cx="5653694" cy="17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35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multiples </a:t>
            </a:r>
            <a:r>
              <a:rPr lang="en-US" dirty="0" err="1" smtClean="0"/>
              <a:t>observaciones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valor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Las regiones oscuras son el intervalo</a:t>
            </a:r>
          </a:p>
          <a:p>
            <a:r>
              <a:rPr lang="es-PA" dirty="0" smtClean="0"/>
              <a:t>de confidencia</a:t>
            </a:r>
          </a:p>
          <a:p>
            <a:r>
              <a:rPr lang="es-PA" dirty="0" smtClean="0"/>
              <a:t>95% de intervalo de confidencia está</a:t>
            </a:r>
          </a:p>
          <a:p>
            <a:r>
              <a:rPr lang="es-PA" dirty="0" smtClean="0"/>
              <a:t>entre este intervalo</a:t>
            </a:r>
          </a:p>
          <a:p>
            <a:r>
              <a:rPr lang="es-PA" dirty="0" smtClean="0"/>
              <a:t>Indicia incertidumbre en el estimado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67" y="2052918"/>
            <a:ext cx="5391150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62" y="1853248"/>
            <a:ext cx="5059964" cy="43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33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multiples </a:t>
            </a:r>
            <a:r>
              <a:rPr lang="en-US" dirty="0" err="1" smtClean="0"/>
              <a:t>observaciones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valor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Las regiones oscuras son el intervalo</a:t>
            </a:r>
          </a:p>
          <a:p>
            <a:r>
              <a:rPr lang="es-PA" dirty="0" smtClean="0"/>
              <a:t>de confidencia</a:t>
            </a:r>
          </a:p>
          <a:p>
            <a:r>
              <a:rPr lang="es-PA" dirty="0" smtClean="0"/>
              <a:t>95% de intervalo de confidencia está</a:t>
            </a:r>
          </a:p>
          <a:p>
            <a:r>
              <a:rPr lang="es-PA" dirty="0" smtClean="0"/>
              <a:t>entre este intervalo</a:t>
            </a:r>
          </a:p>
          <a:p>
            <a:r>
              <a:rPr lang="es-PA" dirty="0" smtClean="0"/>
              <a:t>Indicia incertidumbre en el estimado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8" y="2052918"/>
            <a:ext cx="619125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88" y="2052918"/>
            <a:ext cx="4675044" cy="43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7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multiples </a:t>
            </a:r>
            <a:r>
              <a:rPr lang="en-US" dirty="0" err="1" smtClean="0"/>
              <a:t>observaciones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valor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85" y="2052918"/>
            <a:ext cx="6591994" cy="44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8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Graficos</a:t>
            </a:r>
            <a:r>
              <a:rPr lang="en-US" dirty="0" smtClean="0"/>
              <a:t> </a:t>
            </a:r>
            <a:r>
              <a:rPr lang="en-US" dirty="0" err="1" smtClean="0"/>
              <a:t>Categóricos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Gráficos de cuenta</a:t>
            </a:r>
          </a:p>
          <a:p>
            <a:r>
              <a:rPr lang="es-PA" dirty="0" smtClean="0"/>
              <a:t>Gráficos de barra</a:t>
            </a:r>
          </a:p>
          <a:p>
            <a:r>
              <a:rPr lang="es-PA" dirty="0" smtClean="0"/>
              <a:t>Comparación entre grupos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23" y="2052918"/>
            <a:ext cx="49244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1, </a:t>
            </a:r>
            <a:r>
              <a:rPr lang="en-US" dirty="0" err="1" smtClean="0"/>
              <a:t>grafica</a:t>
            </a:r>
            <a:r>
              <a:rPr lang="en-US" dirty="0" smtClean="0"/>
              <a:t> de dispersion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26" y="860626"/>
            <a:ext cx="6119173" cy="50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68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catplot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Usado para crear gráficos categóricos</a:t>
            </a:r>
          </a:p>
          <a:p>
            <a:r>
              <a:rPr lang="es-PA" dirty="0" smtClean="0"/>
              <a:t>tiene las mismas ventajas de </a:t>
            </a:r>
            <a:r>
              <a:rPr lang="es-PA" dirty="0" err="1" smtClean="0"/>
              <a:t>relplot</a:t>
            </a:r>
            <a:r>
              <a:rPr lang="es-PA" dirty="0" smtClean="0"/>
              <a:t>()</a:t>
            </a:r>
          </a:p>
          <a:p>
            <a:r>
              <a:rPr lang="es-PA" dirty="0" err="1" smtClean="0"/>
              <a:t>Fac</a:t>
            </a:r>
            <a:r>
              <a:rPr lang="es-PA" dirty="0" err="1" smtClean="0"/>
              <a:t>il</a:t>
            </a:r>
            <a:r>
              <a:rPr lang="es-PA" dirty="0" smtClean="0"/>
              <a:t> de crear </a:t>
            </a:r>
            <a:r>
              <a:rPr lang="es-PA" dirty="0" err="1" smtClean="0"/>
              <a:t>subgraficos</a:t>
            </a:r>
            <a:r>
              <a:rPr lang="es-PA" dirty="0" smtClean="0"/>
              <a:t> con col= y </a:t>
            </a:r>
            <a:r>
              <a:rPr lang="es-PA" dirty="0" err="1" smtClean="0"/>
              <a:t>row</a:t>
            </a:r>
            <a:r>
              <a:rPr lang="es-PA" dirty="0" smtClean="0"/>
              <a:t> =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7092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catplot</a:t>
            </a:r>
            <a:r>
              <a:rPr lang="en-US" dirty="0" smtClean="0"/>
              <a:t>() vs </a:t>
            </a:r>
            <a:r>
              <a:rPr lang="en-US" dirty="0" err="1" smtClean="0"/>
              <a:t>countplot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65" y="777152"/>
            <a:ext cx="4572000" cy="555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98" y="3416205"/>
            <a:ext cx="49244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97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catplot</a:t>
            </a:r>
            <a:r>
              <a:rPr lang="en-US" dirty="0" smtClean="0"/>
              <a:t>() vs </a:t>
            </a:r>
            <a:r>
              <a:rPr lang="en-US" dirty="0" err="1" smtClean="0"/>
              <a:t>countplot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98" y="3416205"/>
            <a:ext cx="4924425" cy="3171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22" y="1468755"/>
            <a:ext cx="50863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02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Cambiando</a:t>
            </a:r>
            <a:r>
              <a:rPr lang="en-US" dirty="0" smtClean="0"/>
              <a:t> el </a:t>
            </a:r>
            <a:r>
              <a:rPr lang="en-US" dirty="0" err="1" smtClean="0"/>
              <a:t>orden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52" y="1242926"/>
            <a:ext cx="66770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8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Graficos</a:t>
            </a:r>
            <a:r>
              <a:rPr lang="en-US" dirty="0" smtClean="0"/>
              <a:t> de </a:t>
            </a:r>
            <a:r>
              <a:rPr lang="en-US" dirty="0" err="1" smtClean="0"/>
              <a:t>Barras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3186055" cy="4195481"/>
          </a:xfrm>
        </p:spPr>
        <p:txBody>
          <a:bodyPr/>
          <a:lstStyle/>
          <a:p>
            <a:r>
              <a:rPr lang="es-PA" dirty="0" smtClean="0"/>
              <a:t>Despliega la media de una variable cuantitativa por categoría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67" y="1152983"/>
            <a:ext cx="72866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81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Intervalos</a:t>
            </a:r>
            <a:r>
              <a:rPr lang="en-US" dirty="0" smtClean="0"/>
              <a:t> de </a:t>
            </a:r>
            <a:r>
              <a:rPr lang="en-US" dirty="0" err="1" smtClean="0"/>
              <a:t>confidencia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3186055" cy="4195481"/>
          </a:xfrm>
        </p:spPr>
        <p:txBody>
          <a:bodyPr/>
          <a:lstStyle/>
          <a:p>
            <a:r>
              <a:rPr lang="es-PA" dirty="0" smtClean="0"/>
              <a:t>Muestra el 95% de intervalo de confidencia para la media</a:t>
            </a:r>
          </a:p>
          <a:p>
            <a:r>
              <a:rPr lang="es-PA" dirty="0" smtClean="0"/>
              <a:t>Muestra la incertidumbre acerca del estimado</a:t>
            </a:r>
          </a:p>
          <a:p>
            <a:r>
              <a:rPr lang="es-PA" dirty="0" smtClean="0"/>
              <a:t>Asume nuestra data está </a:t>
            </a:r>
            <a:r>
              <a:rPr lang="es-PA" dirty="0" err="1" smtClean="0"/>
              <a:t>sampleada</a:t>
            </a:r>
            <a:r>
              <a:rPr lang="es-PA" dirty="0" smtClean="0"/>
              <a:t> aleatoriamente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508" y="1152983"/>
            <a:ext cx="4345303" cy="538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07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orientación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628419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70761"/>
            <a:ext cx="36576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56" y="1694238"/>
            <a:ext cx="43719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89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Gráficos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628419" cy="4195481"/>
          </a:xfrm>
        </p:spPr>
        <p:txBody>
          <a:bodyPr/>
          <a:lstStyle/>
          <a:p>
            <a:r>
              <a:rPr lang="es-PA" dirty="0" smtClean="0"/>
              <a:t>Muestra la distribución de data cuantitativa</a:t>
            </a:r>
          </a:p>
          <a:p>
            <a:r>
              <a:rPr lang="es-PA" dirty="0" smtClean="0"/>
              <a:t>Muestra la media, dispersión, colas y </a:t>
            </a:r>
            <a:r>
              <a:rPr lang="es-PA" dirty="0" err="1" smtClean="0"/>
              <a:t>outliers</a:t>
            </a:r>
            <a:endParaRPr lang="es-PA" dirty="0" smtClean="0"/>
          </a:p>
          <a:p>
            <a:r>
              <a:rPr lang="es-PA" dirty="0" smtClean="0"/>
              <a:t>Facilita la comprensión entre grupos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67" y="3409870"/>
            <a:ext cx="6400611" cy="32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8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Gráficos</a:t>
            </a:r>
            <a:r>
              <a:rPr lang="en-US" dirty="0" smtClean="0"/>
              <a:t> de </a:t>
            </a:r>
            <a:r>
              <a:rPr lang="en-US" dirty="0" err="1" smtClean="0"/>
              <a:t>Cajas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628419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077360"/>
            <a:ext cx="6400611" cy="3264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29018"/>
            <a:ext cx="657225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38998"/>
            <a:ext cx="70294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0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Cambiando</a:t>
            </a:r>
            <a:r>
              <a:rPr lang="en-US" dirty="0" smtClean="0"/>
              <a:t>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categorías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628419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7" y="1853248"/>
            <a:ext cx="6818774" cy="49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7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2, </a:t>
            </a:r>
            <a:r>
              <a:rPr lang="en-US" dirty="0" err="1" smtClean="0"/>
              <a:t>grafica</a:t>
            </a:r>
            <a:r>
              <a:rPr lang="en-US" dirty="0" smtClean="0"/>
              <a:t> de </a:t>
            </a:r>
            <a:r>
              <a:rPr lang="en-US" dirty="0" err="1" smtClean="0"/>
              <a:t>conteo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24"/>
          <a:stretch/>
        </p:blipFill>
        <p:spPr>
          <a:xfrm>
            <a:off x="5419898" y="795338"/>
            <a:ext cx="6300044" cy="53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0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Omitiendo</a:t>
            </a:r>
            <a:r>
              <a:rPr lang="en-US" dirty="0" smtClean="0"/>
              <a:t> outliers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2" y="2992582"/>
            <a:ext cx="3046344" cy="36676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290918"/>
            <a:ext cx="89725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92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err="1" smtClean="0"/>
              <a:t>Cambiando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“whiskers” con “</a:t>
            </a:r>
            <a:r>
              <a:rPr lang="en-US" dirty="0" err="1" smtClean="0"/>
              <a:t>whis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por defecto los “</a:t>
            </a:r>
            <a:r>
              <a:rPr lang="es-PA" dirty="0" err="1" smtClean="0"/>
              <a:t>whiskers</a:t>
            </a:r>
            <a:r>
              <a:rPr lang="es-PA" dirty="0" smtClean="0"/>
              <a:t>” se extienden a 1.5 * IQR</a:t>
            </a:r>
          </a:p>
          <a:p>
            <a:r>
              <a:rPr lang="es-PA" dirty="0" smtClean="0"/>
              <a:t>Para extenderlo a 2 se pasa el argumento a </a:t>
            </a:r>
            <a:r>
              <a:rPr lang="es-PA" dirty="0" err="1" smtClean="0"/>
              <a:t>whis</a:t>
            </a:r>
            <a:r>
              <a:rPr lang="es-PA" dirty="0" smtClean="0"/>
              <a:t> = 2.0</a:t>
            </a:r>
          </a:p>
          <a:p>
            <a:r>
              <a:rPr lang="es-PA" dirty="0" smtClean="0"/>
              <a:t>Muestre el 5to y 95avo </a:t>
            </a:r>
            <a:r>
              <a:rPr lang="es-PA" dirty="0" err="1" smtClean="0"/>
              <a:t>percentile</a:t>
            </a:r>
            <a:r>
              <a:rPr lang="es-PA" dirty="0" smtClean="0"/>
              <a:t> con </a:t>
            </a:r>
            <a:r>
              <a:rPr lang="es-PA" dirty="0" err="1" smtClean="0"/>
              <a:t>whis</a:t>
            </a:r>
            <a:r>
              <a:rPr lang="es-PA" dirty="0" smtClean="0"/>
              <a:t> =[5, 95]</a:t>
            </a:r>
          </a:p>
          <a:p>
            <a:r>
              <a:rPr lang="es-PA" dirty="0" smtClean="0"/>
              <a:t>muestre los valores min y </a:t>
            </a:r>
            <a:r>
              <a:rPr lang="es-PA" dirty="0" err="1" smtClean="0"/>
              <a:t>max</a:t>
            </a:r>
            <a:r>
              <a:rPr lang="es-PA" dirty="0" smtClean="0"/>
              <a:t> con </a:t>
            </a:r>
            <a:r>
              <a:rPr lang="es-PA" dirty="0" err="1" smtClean="0"/>
              <a:t>whis</a:t>
            </a:r>
            <a:r>
              <a:rPr lang="es-PA" dirty="0" smtClean="0"/>
              <a:t> =[0, 100]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99083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err="1" smtClean="0"/>
              <a:t>Cambiando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“whiskers” con “</a:t>
            </a:r>
            <a:r>
              <a:rPr lang="en-US" dirty="0" err="1" smtClean="0"/>
              <a:t>whis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422712"/>
            <a:ext cx="6702742" cy="51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err="1" smtClean="0"/>
              <a:t>Gráficos</a:t>
            </a:r>
            <a:r>
              <a:rPr lang="en-US" dirty="0" smtClean="0"/>
              <a:t> de </a:t>
            </a:r>
            <a:r>
              <a:rPr lang="en-US" dirty="0" err="1" smtClean="0"/>
              <a:t>punto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Cada punto es una variable cuantitativa</a:t>
            </a:r>
          </a:p>
          <a:p>
            <a:r>
              <a:rPr lang="es-PA" dirty="0" smtClean="0"/>
              <a:t>Las líneas verticales muestran el 95% de intervalo de confidencia</a:t>
            </a:r>
          </a:p>
        </p:txBody>
      </p:sp>
    </p:spTree>
    <p:extLst>
      <p:ext uri="{BB962C8B-B14F-4D97-AF65-F5344CB8AC3E}">
        <p14:creationId xmlns:p14="http://schemas.microsoft.com/office/powerpoint/2010/main" val="3209989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err="1" smtClean="0"/>
              <a:t>Diferencias</a:t>
            </a:r>
            <a:r>
              <a:rPr lang="en-US" dirty="0" smtClean="0"/>
              <a:t> de </a:t>
            </a:r>
            <a:r>
              <a:rPr lang="en-US" dirty="0" err="1" smtClean="0"/>
              <a:t>graficos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Linea: promedio del nivel sobre el tiempo</a:t>
            </a:r>
          </a:p>
          <a:p>
            <a:r>
              <a:rPr lang="es-PA" dirty="0" smtClean="0"/>
              <a:t>Punto: promedio resultante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10" y="3516414"/>
            <a:ext cx="4969972" cy="2537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98" y="3506618"/>
            <a:ext cx="5117176" cy="25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96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smtClean="0"/>
              <a:t>Point plots vs line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18870" cy="4195481"/>
          </a:xfrm>
        </p:spPr>
        <p:txBody>
          <a:bodyPr/>
          <a:lstStyle/>
          <a:p>
            <a:r>
              <a:rPr lang="es-PA" dirty="0" smtClean="0"/>
              <a:t>Ambos muestran:</a:t>
            </a:r>
          </a:p>
          <a:p>
            <a:pPr lvl="1"/>
            <a:r>
              <a:rPr lang="es-PA" dirty="0" smtClean="0"/>
              <a:t>La variable cuantitativa media</a:t>
            </a:r>
          </a:p>
          <a:p>
            <a:pPr lvl="1"/>
            <a:r>
              <a:rPr lang="es-PA" dirty="0" smtClean="0"/>
              <a:t>el intervalo de confidencia del 95% de la media</a:t>
            </a:r>
          </a:p>
          <a:p>
            <a:r>
              <a:rPr lang="es-PA" dirty="0" smtClean="0"/>
              <a:t>Diferencias:</a:t>
            </a:r>
          </a:p>
          <a:p>
            <a:pPr lvl="1"/>
            <a:r>
              <a:rPr lang="es-PA" dirty="0" smtClean="0"/>
              <a:t>Los gráficos de línea generalmente tienen variable cuantitativa en el eje X</a:t>
            </a:r>
          </a:p>
          <a:p>
            <a:pPr lvl="1"/>
            <a:r>
              <a:rPr lang="es-PA" dirty="0" smtClean="0"/>
              <a:t>Los gráficos de punto tienen una variable categórica en el eje X</a:t>
            </a:r>
          </a:p>
        </p:txBody>
      </p:sp>
    </p:spTree>
    <p:extLst>
      <p:ext uri="{BB962C8B-B14F-4D97-AF65-F5344CB8AC3E}">
        <p14:creationId xmlns:p14="http://schemas.microsoft.com/office/powerpoint/2010/main" val="459479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smtClean="0"/>
              <a:t>Point plots vs bar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18870" cy="4195481"/>
          </a:xfrm>
        </p:spPr>
        <p:txBody>
          <a:bodyPr/>
          <a:lstStyle/>
          <a:p>
            <a:r>
              <a:rPr lang="es-PA" dirty="0" smtClean="0"/>
              <a:t>Ambos muestran:</a:t>
            </a:r>
          </a:p>
          <a:p>
            <a:pPr lvl="1"/>
            <a:r>
              <a:rPr lang="es-PA" dirty="0" smtClean="0"/>
              <a:t>La media cuantitativa de la variable</a:t>
            </a:r>
          </a:p>
          <a:p>
            <a:pPr lvl="1"/>
            <a:r>
              <a:rPr lang="es-PA" dirty="0" smtClean="0"/>
              <a:t>95% de intervalo de confidencia de la media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618909"/>
            <a:ext cx="5561216" cy="2872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94" y="3618909"/>
            <a:ext cx="5561597" cy="2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35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smtClean="0"/>
              <a:t>Point plots vs bar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18870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193" y="2837975"/>
            <a:ext cx="7223760" cy="3674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97" y="1605767"/>
            <a:ext cx="93345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42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err="1" smtClean="0"/>
              <a:t>Desconectando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18870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9" y="1535356"/>
            <a:ext cx="8126384" cy="513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24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err="1" smtClean="0"/>
              <a:t>Desplegando</a:t>
            </a:r>
            <a:r>
              <a:rPr lang="en-US" dirty="0" smtClean="0"/>
              <a:t> la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18870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45" y="1402254"/>
            <a:ext cx="66960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0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visualizaciones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99" y="2322029"/>
            <a:ext cx="7366001" cy="43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5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744" cy="1400530"/>
          </a:xfrm>
        </p:spPr>
        <p:txBody>
          <a:bodyPr/>
          <a:lstStyle/>
          <a:p>
            <a:r>
              <a:rPr lang="en-US" dirty="0" err="1" smtClean="0"/>
              <a:t>Desplegando</a:t>
            </a:r>
            <a:r>
              <a:rPr lang="en-US" dirty="0" smtClean="0"/>
              <a:t> la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18870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84" y="1374717"/>
            <a:ext cx="6705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17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67511" cy="1400530"/>
          </a:xfrm>
        </p:spPr>
        <p:txBody>
          <a:bodyPr/>
          <a:lstStyle/>
          <a:p>
            <a:r>
              <a:rPr lang="en-US" dirty="0" err="1" smtClean="0"/>
              <a:t>Ajustando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interfalos</a:t>
            </a:r>
            <a:r>
              <a:rPr lang="en-US" dirty="0" smtClean="0"/>
              <a:t> de </a:t>
            </a:r>
            <a:r>
              <a:rPr lang="en-US" dirty="0" err="1" smtClean="0"/>
              <a:t>confidencia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18870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71" y="1537854"/>
            <a:ext cx="6365971" cy="48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8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67511" cy="1400530"/>
          </a:xfrm>
        </p:spPr>
        <p:txBody>
          <a:bodyPr/>
          <a:lstStyle/>
          <a:p>
            <a:r>
              <a:rPr lang="en-US" dirty="0" err="1" smtClean="0"/>
              <a:t>Apagando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intervalos</a:t>
            </a:r>
            <a:r>
              <a:rPr lang="en-US" dirty="0" smtClean="0"/>
              <a:t> de </a:t>
            </a:r>
            <a:r>
              <a:rPr lang="en-US" dirty="0" err="1" smtClean="0"/>
              <a:t>confidencia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18870" cy="4195481"/>
          </a:xfrm>
        </p:spPr>
        <p:txBody>
          <a:bodyPr/>
          <a:lstStyle/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56" y="1308215"/>
            <a:ext cx="7000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6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Utilizando</a:t>
            </a:r>
            <a:r>
              <a:rPr lang="en-US" dirty="0" smtClean="0"/>
              <a:t> Pandas con </a:t>
            </a:r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104" y="1853248"/>
            <a:ext cx="8946541" cy="4195481"/>
          </a:xfrm>
        </p:spPr>
        <p:txBody>
          <a:bodyPr/>
          <a:lstStyle/>
          <a:p>
            <a:r>
              <a:rPr lang="en-US" dirty="0" err="1" smtClean="0"/>
              <a:t>Normalmente</a:t>
            </a:r>
            <a:r>
              <a:rPr lang="en-US" dirty="0" smtClean="0"/>
              <a:t> para </a:t>
            </a:r>
            <a:r>
              <a:rPr lang="en-US" dirty="0" err="1" smtClean="0"/>
              <a:t>analisis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err="1" smtClean="0"/>
              <a:t>Fácil</a:t>
            </a:r>
            <a:r>
              <a:rPr lang="en-US" dirty="0" smtClean="0"/>
              <a:t> de leer </a:t>
            </a:r>
            <a:r>
              <a:rPr lang="en-US" dirty="0" err="1" smtClean="0"/>
              <a:t>conjuntos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de csv, txt, y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endParaRPr lang="en-US" dirty="0" smtClean="0"/>
          </a:p>
          <a:p>
            <a:r>
              <a:rPr lang="en-US" dirty="0" smtClean="0"/>
              <a:t>Dataset </a:t>
            </a:r>
            <a:r>
              <a:rPr lang="en-US" dirty="0" err="1" smtClean="0"/>
              <a:t>tomados</a:t>
            </a:r>
            <a:r>
              <a:rPr lang="en-US" dirty="0" smtClean="0"/>
              <a:t> de la forma de </a:t>
            </a:r>
            <a:r>
              <a:rPr lang="en-US" dirty="0" err="1" smtClean="0"/>
              <a:t>Dataframe</a:t>
            </a:r>
            <a:r>
              <a:rPr lang="en-US" dirty="0" smtClean="0"/>
              <a:t> y </a:t>
            </a:r>
            <a:r>
              <a:rPr lang="en-US" dirty="0" err="1" smtClean="0"/>
              <a:t>objetos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51" y="3518535"/>
            <a:ext cx="8915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4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countplots</a:t>
            </a:r>
            <a:r>
              <a:rPr lang="en-US" dirty="0" smtClean="0"/>
              <a:t> con pandas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948" y="1481714"/>
            <a:ext cx="7503371" cy="50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Añadiendo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variable </a:t>
            </a:r>
            <a:r>
              <a:rPr lang="en-US" dirty="0" err="1" smtClean="0"/>
              <a:t>adicional</a:t>
            </a:r>
            <a:r>
              <a:rPr lang="en-US" dirty="0" smtClean="0"/>
              <a:t> con el </a:t>
            </a:r>
            <a:r>
              <a:rPr lang="en-US" dirty="0" err="1" smtClean="0"/>
              <a:t>tono</a:t>
            </a:r>
            <a:r>
              <a:rPr lang="en-US" dirty="0" smtClean="0"/>
              <a:t> (hue)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359" y="1928715"/>
            <a:ext cx="4446736" cy="3180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60" y="2206855"/>
            <a:ext cx="4406115" cy="29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6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19843</TotalTime>
  <Words>743</Words>
  <Application>Microsoft Office PowerPoint</Application>
  <PresentationFormat>Widescreen</PresentationFormat>
  <Paragraphs>145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Century Gothic</vt:lpstr>
      <vt:lpstr>Wingdings 3</vt:lpstr>
      <vt:lpstr>Ion</vt:lpstr>
      <vt:lpstr>PROGRAMACIÓN PARA INGENIEROS</vt:lpstr>
      <vt:lpstr>Seaborn</vt:lpstr>
      <vt:lpstr>Seaborn</vt:lpstr>
      <vt:lpstr>Seaborn</vt:lpstr>
      <vt:lpstr>Seaborn</vt:lpstr>
      <vt:lpstr>Seaborn</vt:lpstr>
      <vt:lpstr>Utilizando Pandas con Seaborn</vt:lpstr>
      <vt:lpstr>Utilizando countplots con pandas</vt:lpstr>
      <vt:lpstr>Añadiendo una variable adicional con el tono (hue)</vt:lpstr>
      <vt:lpstr>Añadiendo una variable adicional con el tono (hue)</vt:lpstr>
      <vt:lpstr>Especificando colores en el tono</vt:lpstr>
      <vt:lpstr>Paleta de colores por defecto</vt:lpstr>
      <vt:lpstr>Utilizando colores en hexa con tono</vt:lpstr>
      <vt:lpstr>Utilizando tono con countplots</vt:lpstr>
      <vt:lpstr>Introducción a gráficos relacionales y subgráficas</vt:lpstr>
      <vt:lpstr>Introducción a gráficos relacionales y subgráficas</vt:lpstr>
      <vt:lpstr>Introduccipn a relplot()</vt:lpstr>
      <vt:lpstr>Introduccipn a relplot()</vt:lpstr>
      <vt:lpstr>Introduccipn a relplot()</vt:lpstr>
      <vt:lpstr>Introduccipn a relplot()</vt:lpstr>
      <vt:lpstr>Introduccipn a relplot()</vt:lpstr>
      <vt:lpstr>Subgrupos para días de la semana</vt:lpstr>
      <vt:lpstr>Ordenando la semana</vt:lpstr>
      <vt:lpstr>Adecuando gráficos de dispersión</vt:lpstr>
      <vt:lpstr>Subgrupos por tamaño de punto</vt:lpstr>
      <vt:lpstr>Puntos por tono</vt:lpstr>
      <vt:lpstr>Subgrupos por estilo de punto</vt:lpstr>
      <vt:lpstr>Subgrupos por estilo de punto</vt:lpstr>
      <vt:lpstr>Cambiando la transparencia del punto</vt:lpstr>
      <vt:lpstr>Introducción a los gráficos de líneas</vt:lpstr>
      <vt:lpstr>Tabla de Kardex</vt:lpstr>
      <vt:lpstr>Tabla de Kardex</vt:lpstr>
      <vt:lpstr>Subgrupos por tipo</vt:lpstr>
      <vt:lpstr>Añadiendo marcadores</vt:lpstr>
      <vt:lpstr>Cuando existen multiples observaciones por valor</vt:lpstr>
      <vt:lpstr>Cuando existen multiples observaciones por valor</vt:lpstr>
      <vt:lpstr>Cuando existen multiples observaciones por valor</vt:lpstr>
      <vt:lpstr>Cuando existen multiples observaciones por valor</vt:lpstr>
      <vt:lpstr>Graficos Categóricos</vt:lpstr>
      <vt:lpstr>catplot()</vt:lpstr>
      <vt:lpstr>catplot() vs countplot()</vt:lpstr>
      <vt:lpstr>catplot() vs countplot()</vt:lpstr>
      <vt:lpstr>Cambiando el orden</vt:lpstr>
      <vt:lpstr>Graficos de Barras</vt:lpstr>
      <vt:lpstr>Intervalos de confidencia</vt:lpstr>
      <vt:lpstr>Cambio de orientación</vt:lpstr>
      <vt:lpstr>Creación de Gráficos de Cajas</vt:lpstr>
      <vt:lpstr>Creación de Gráficos de Cajas</vt:lpstr>
      <vt:lpstr>Cambiando el orden de categorías</vt:lpstr>
      <vt:lpstr>Omitiendo outliers</vt:lpstr>
      <vt:lpstr>Cambiando los “whiskers” con “whis”</vt:lpstr>
      <vt:lpstr>Cambiando los “whiskers” con “whis”</vt:lpstr>
      <vt:lpstr>Gráficos de punto</vt:lpstr>
      <vt:lpstr>Diferencias de graficos</vt:lpstr>
      <vt:lpstr>Point plots vs line plots</vt:lpstr>
      <vt:lpstr>Point plots vs bar plots</vt:lpstr>
      <vt:lpstr>Point plots vs bar plots</vt:lpstr>
      <vt:lpstr>Desconectando los puntos</vt:lpstr>
      <vt:lpstr>Desplegando la media</vt:lpstr>
      <vt:lpstr>Desplegando la media</vt:lpstr>
      <vt:lpstr>Ajustando los interfalos de confidencia</vt:lpstr>
      <vt:lpstr>Apagando los intervalos de confidencia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Denys</cp:lastModifiedBy>
  <cp:revision>849</cp:revision>
  <dcterms:created xsi:type="dcterms:W3CDTF">2018-02-28T08:20:25Z</dcterms:created>
  <dcterms:modified xsi:type="dcterms:W3CDTF">2023-07-10T07:40:08Z</dcterms:modified>
</cp:coreProperties>
</file>